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5000" u="none">
                <a:solidFill>
                  <a:srgbClr val="FFFFFF"/>
                </a:solidFill>
                <a:latin typeface="Helvetica Neue Light"/>
              </a:defRPr>
            </a:pPr>
            <a:r>
              <a:rPr b="0" i="0" strike="noStrike" sz="5000" u="none">
                <a:solidFill>
                  <a:srgbClr val="FFFFFF"/>
                </a:solidFill>
                <a:latin typeface="Helvetica Neue Light"/>
              </a:rPr>
              <a:t>응답자수</a:t>
            </a:r>
          </a:p>
        </c:rich>
      </c:tx>
      <c:layout>
        <c:manualLayout>
          <c:xMode val="edge"/>
          <c:yMode val="edge"/>
          <c:x val="0.444612"/>
          <c:y val="0"/>
          <c:w val="0.110775"/>
          <c:h val="0.082941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238189"/>
          <c:y val="0.0829417"/>
          <c:w val="0.729846"/>
          <c:h val="0.700232"/>
        </c:manualLayout>
      </c:layout>
      <c:barChart>
        <c:barDir val="bar"/>
        <c:grouping val="clustered"/>
        <c:varyColors val="0"/>
        <c:ser>
          <c:idx val="0"/>
          <c:order val="0"/>
          <c:tx>
            <c:v>응답자수</c:v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2"/>
            <c:spPr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Pt>
            <c:idx val="3"/>
            <c:spPr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4"/>
              <c:pt idx="0">
                <c:v>재무재표분석</c:v>
              </c:pt>
              <c:pt idx="1">
                <c:v>경기지표</c:v>
              </c:pt>
              <c:pt idx="2">
                <c:v>뉴스동향</c:v>
              </c:pt>
              <c:pt idx="3">
                <c:v>외국시장</c:v>
              </c:pt>
            </c:strLit>
          </c:cat>
          <c:val>
            <c:numLit>
              <c:ptCount val="4"/>
              <c:pt idx="0">
                <c:v>100.000000</c:v>
              </c:pt>
              <c:pt idx="1">
                <c:v>130.000000</c:v>
              </c:pt>
              <c:pt idx="2">
                <c:v>160.000000</c:v>
              </c:pt>
              <c:pt idx="3">
                <c:v>120.000000</c:v>
              </c:pt>
            </c:numLit>
          </c:val>
        </c:ser>
        <c:gapWidth val="10"/>
        <c:overlap val="-4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2387600" y="6034525"/>
            <a:ext cx="19621500" cy="9004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자전거 기어에 걸려있는 자전거 체인의 모습을 근접 촬영한 사진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금속 톱니바퀴 일부분의 모습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전거 기어를 근접 촬영한 사진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전거 기어를 근접 촬영한 사진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자전거 바퀴의 아랫부분을 근접 촬영한 사진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자전거 기어에 걸려있는 자전거 체인의 모습을 근접 촬영한 사진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자전거 기어를 근접 촬영한 사진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axim-hopman-fiXLQXAhCfk-unsplash.jpg" descr="maxim-hopman-fiXLQXAhCfk-unsplash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20" name="뉴스와 경제지표를 활용한 주가의 위험성 예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 defTabSz="775969">
              <a:defRPr sz="9400">
                <a:solidFill>
                  <a:srgbClr val="DCDEE0"/>
                </a:solidFill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lvl1pPr>
          </a:lstStyle>
          <a:p>
            <a:pPr/>
            <a:r>
              <a:t>뉴스와 경제지표를 활용한 주가의 위험성 예측</a:t>
            </a:r>
          </a:p>
        </p:txBody>
      </p:sp>
      <p:sp>
        <p:nvSpPr>
          <p:cNvPr id="121" name="팀 : 텍마하트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DCDEE0"/>
                </a:solidFill>
              </a:defRPr>
            </a:lvl1pPr>
          </a:lstStyle>
          <a:p>
            <a:pPr/>
            <a:r>
              <a:t>팀 : 텍마하트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자전거 기어에 걸려있는 자전거 체인의 모습을 근접 촬영한 사진" descr="자전거 기어에 걸려있는 자전거 체인의 모습을 근접 촬영한 사진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6049" y="2487493"/>
            <a:ext cx="5402147" cy="4170107"/>
          </a:xfrm>
          <a:prstGeom prst="rect">
            <a:avLst/>
          </a:prstGeom>
        </p:spPr>
      </p:pic>
      <p:grpSp>
        <p:nvGrpSpPr>
          <p:cNvPr id="126" name="자전거 기어에 걸려있는 자전거 체인의 모습을 근접 촬영한 사진"/>
          <p:cNvGrpSpPr/>
          <p:nvPr/>
        </p:nvGrpSpPr>
        <p:grpSpPr>
          <a:xfrm>
            <a:off x="6280279" y="2487493"/>
            <a:ext cx="5402147" cy="4170107"/>
            <a:chOff x="0" y="0"/>
            <a:chExt cx="5402145" cy="4170106"/>
          </a:xfrm>
        </p:grpSpPr>
        <p:pic>
          <p:nvPicPr>
            <p:cNvPr id="125" name="자전거 기어에 걸려있는 자전거 체인의 모습을 근접 촬영한 사진" descr="자전거 기어에 걸려있는 자전거 체인의 모습을 근접 촬영한 사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39" t="679" r="633" b="303"/>
            <a:stretch>
              <a:fillRect/>
            </a:stretch>
          </p:blipFill>
          <p:spPr>
            <a:xfrm>
              <a:off x="190500" y="190500"/>
              <a:ext cx="5021146" cy="37637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자전거 기어에 걸려있는 자전거 체인의 모습을 근접 촬영한 사진" descr="자전거 기어에 걸려있는 자전거 체인의 모습을 근접 촬영한 사진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02146" cy="4170107"/>
            </a:xfrm>
            <a:prstGeom prst="rect">
              <a:avLst/>
            </a:prstGeom>
            <a:effectLst/>
          </p:spPr>
        </p:pic>
      </p:grpSp>
      <p:grpSp>
        <p:nvGrpSpPr>
          <p:cNvPr id="129" name="자전거 기어에 걸려있는 자전거 체인의 모습을 근접 촬영한 사진"/>
          <p:cNvGrpSpPr/>
          <p:nvPr/>
        </p:nvGrpSpPr>
        <p:grpSpPr>
          <a:xfrm>
            <a:off x="12275568" y="2487493"/>
            <a:ext cx="5402146" cy="4170107"/>
            <a:chOff x="0" y="0"/>
            <a:chExt cx="5402145" cy="4170106"/>
          </a:xfrm>
        </p:grpSpPr>
        <p:pic>
          <p:nvPicPr>
            <p:cNvPr id="128" name="자전거 기어에 걸려있는 자전거 체인의 모습을 근접 촬영한 사진" descr="자전거 기어에 걸려있는 자전거 체인의 모습을 근접 촬영한 사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39" t="679" r="633" b="304"/>
            <a:stretch>
              <a:fillRect/>
            </a:stretch>
          </p:blipFill>
          <p:spPr>
            <a:xfrm>
              <a:off x="190500" y="190500"/>
              <a:ext cx="5021147" cy="37637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자전거 기어에 걸려있는 자전거 체인의 모습을 근접 촬영한 사진" descr="자전거 기어에 걸려있는 자전거 체인의 모습을 근접 촬영한 사진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02146" cy="4170107"/>
            </a:xfrm>
            <a:prstGeom prst="rect">
              <a:avLst/>
            </a:prstGeom>
            <a:effectLst/>
          </p:spPr>
        </p:pic>
      </p:grpSp>
      <p:grpSp>
        <p:nvGrpSpPr>
          <p:cNvPr id="132" name="자전거 기어에 걸려있는 자전거 체인의 모습을 근접 촬영한 사진"/>
          <p:cNvGrpSpPr/>
          <p:nvPr/>
        </p:nvGrpSpPr>
        <p:grpSpPr>
          <a:xfrm>
            <a:off x="18270858" y="2487493"/>
            <a:ext cx="5402146" cy="4170107"/>
            <a:chOff x="0" y="0"/>
            <a:chExt cx="5402145" cy="4170106"/>
          </a:xfrm>
        </p:grpSpPr>
        <p:pic>
          <p:nvPicPr>
            <p:cNvPr id="131" name="자전거 기어에 걸려있는 자전거 체인의 모습을 근접 촬영한 사진" descr="자전거 기어에 걸려있는 자전거 체인의 모습을 근접 촬영한 사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39" t="679" r="633" b="304"/>
            <a:stretch>
              <a:fillRect/>
            </a:stretch>
          </p:blipFill>
          <p:spPr>
            <a:xfrm>
              <a:off x="190500" y="190500"/>
              <a:ext cx="5021147" cy="37637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자전거 기어에 걸려있는 자전거 체인의 모습을 근접 촬영한 사진" descr="자전거 기어에 걸려있는 자전거 체인의 모습을 근접 촬영한 사진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02146" cy="4170107"/>
            </a:xfrm>
            <a:prstGeom prst="rect">
              <a:avLst/>
            </a:prstGeom>
            <a:effectLst/>
          </p:spPr>
        </p:pic>
      </p:grpSp>
      <p:sp>
        <p:nvSpPr>
          <p:cNvPr id="133" name="팀원소개"/>
          <p:cNvSpPr txBox="1"/>
          <p:nvPr>
            <p:ph type="title" idx="4294967295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 anchor="b"/>
          <a:lstStyle>
            <a:lvl1pPr>
              <a:defRPr sz="9000">
                <a:solidFill>
                  <a:srgbClr val="DCDEE0"/>
                </a:solidFill>
              </a:defRPr>
            </a:lvl1pPr>
          </a:lstStyle>
          <a:p>
            <a:pPr/>
            <a:r>
              <a:t>팀원소개</a:t>
            </a:r>
          </a:p>
        </p:txBody>
      </p:sp>
      <p:sp>
        <p:nvSpPr>
          <p:cNvPr id="134" name="백두현…"/>
          <p:cNvSpPr txBox="1"/>
          <p:nvPr/>
        </p:nvSpPr>
        <p:spPr>
          <a:xfrm>
            <a:off x="1046387" y="7312168"/>
            <a:ext cx="4241471" cy="458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백두현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리더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팀큐레이터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금융 도메인</a:t>
            </a:r>
          </a:p>
        </p:txBody>
      </p:sp>
      <p:sp>
        <p:nvSpPr>
          <p:cNvPr id="135" name="엄지우…"/>
          <p:cNvSpPr txBox="1"/>
          <p:nvPr/>
        </p:nvSpPr>
        <p:spPr>
          <a:xfrm>
            <a:off x="6860616" y="7276382"/>
            <a:ext cx="4241471" cy="371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엄지우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메인코더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금융 도메인</a:t>
            </a:r>
          </a:p>
        </p:txBody>
      </p:sp>
      <p:sp>
        <p:nvSpPr>
          <p:cNvPr id="136" name="김윤아…"/>
          <p:cNvSpPr txBox="1"/>
          <p:nvPr/>
        </p:nvSpPr>
        <p:spPr>
          <a:xfrm>
            <a:off x="12958293" y="7304092"/>
            <a:ext cx="4036696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김윤아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메인코더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금융도메인</a:t>
            </a:r>
          </a:p>
        </p:txBody>
      </p:sp>
      <p:sp>
        <p:nvSpPr>
          <p:cNvPr id="137" name="김희동…"/>
          <p:cNvSpPr txBox="1"/>
          <p:nvPr/>
        </p:nvSpPr>
        <p:spPr>
          <a:xfrm>
            <a:off x="18953583" y="7339878"/>
            <a:ext cx="4036696" cy="453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김희동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서브코더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금융도메인</a:t>
            </a:r>
          </a:p>
          <a:p>
            <a:pPr marL="736600" indent="-736600" algn="just">
              <a:buSzPct val="75000"/>
              <a:buChar char="-"/>
              <a:defRPr>
                <a:solidFill>
                  <a:srgbClr val="DCDEE0"/>
                </a:solidFill>
              </a:defRPr>
            </a:pPr>
            <a:r>
              <a:t>서기</a:t>
            </a:r>
          </a:p>
        </p:txBody>
      </p:sp>
      <p:sp>
        <p:nvSpPr>
          <p:cNvPr id="138" name="선"/>
          <p:cNvSpPr/>
          <p:nvPr/>
        </p:nvSpPr>
        <p:spPr>
          <a:xfrm>
            <a:off x="561688" y="1801174"/>
            <a:ext cx="4483342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joshua-mayo-PNodyzJcccA-unsplash.jpg" descr="joshua-mayo-PNodyzJcccA-unsplash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141" name="목차"/>
          <p:cNvSpPr txBox="1"/>
          <p:nvPr>
            <p:ph type="title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rgbClr val="DCDEE0"/>
                </a:soli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42" name="프로젝트 제안배경…"/>
          <p:cNvSpPr txBox="1"/>
          <p:nvPr/>
        </p:nvSpPr>
        <p:spPr>
          <a:xfrm>
            <a:off x="1612131" y="3321940"/>
            <a:ext cx="9406129" cy="787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500" indent="-1333500" algn="just">
              <a:lnSpc>
                <a:spcPct val="200000"/>
              </a:lnSpc>
              <a:buSzPct val="100000"/>
              <a:buAutoNum type="arabicPeriod" startAt="1"/>
              <a:defRPr sz="7000">
                <a:solidFill>
                  <a:srgbClr val="DCDEE0"/>
                </a:solidFill>
              </a:defRPr>
            </a:pPr>
            <a:r>
              <a:t>프로젝트 제안배경</a:t>
            </a:r>
          </a:p>
          <a:p>
            <a:pPr marL="1333500" indent="-1333500" algn="just">
              <a:lnSpc>
                <a:spcPct val="200000"/>
              </a:lnSpc>
              <a:buSzPct val="100000"/>
              <a:buAutoNum type="arabicPeriod" startAt="1"/>
              <a:defRPr sz="7000">
                <a:solidFill>
                  <a:srgbClr val="DCDEE0"/>
                </a:solidFill>
              </a:defRPr>
            </a:pPr>
            <a:r>
              <a:t>선행연구</a:t>
            </a:r>
          </a:p>
          <a:p>
            <a:pPr marL="1333500" indent="-1333500" algn="just">
              <a:lnSpc>
                <a:spcPct val="200000"/>
              </a:lnSpc>
              <a:buSzPct val="100000"/>
              <a:buAutoNum type="arabicPeriod" startAt="1"/>
              <a:defRPr sz="7000">
                <a:solidFill>
                  <a:srgbClr val="DCDEE0"/>
                </a:solidFill>
              </a:defRPr>
            </a:pPr>
            <a:r>
              <a:t>워크플로 &amp; 타임테이블</a:t>
            </a:r>
          </a:p>
          <a:p>
            <a:pPr marL="1333500" indent="-1333500" algn="just">
              <a:lnSpc>
                <a:spcPct val="200000"/>
              </a:lnSpc>
              <a:buSzPct val="100000"/>
              <a:buAutoNum type="arabicPeriod" startAt="1"/>
              <a:defRPr sz="7000">
                <a:solidFill>
                  <a:srgbClr val="DCDEE0"/>
                </a:solidFill>
              </a:defRPr>
            </a:pPr>
            <a:r>
              <a:t>참고문헌</a:t>
            </a:r>
          </a:p>
        </p:txBody>
      </p:sp>
      <p:sp>
        <p:nvSpPr>
          <p:cNvPr id="143" name="선"/>
          <p:cNvSpPr/>
          <p:nvPr/>
        </p:nvSpPr>
        <p:spPr>
          <a:xfrm>
            <a:off x="609081" y="1733666"/>
            <a:ext cx="2718962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1.프로젝트 제안배경"/>
          <p:cNvSpPr txBox="1"/>
          <p:nvPr>
            <p:ph type="title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DCDEE0"/>
                </a:solidFill>
              </a:defRPr>
            </a:lvl1pPr>
          </a:lstStyle>
          <a:p>
            <a:pPr/>
            <a:r>
              <a:t>1.프로젝트 제안배경</a:t>
            </a:r>
          </a:p>
        </p:txBody>
      </p:sp>
      <p:sp>
        <p:nvSpPr>
          <p:cNvPr id="146" name="코로나 사태 이후 사람들의 주식에 대한 관심 상승…"/>
          <p:cNvSpPr txBox="1"/>
          <p:nvPr/>
        </p:nvSpPr>
        <p:spPr>
          <a:xfrm>
            <a:off x="1270829" y="2149868"/>
            <a:ext cx="22323289" cy="387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04900" indent="-1104900" algn="just">
              <a:lnSpc>
                <a:spcPct val="150000"/>
              </a:lnSpc>
              <a:buSzPct val="100000"/>
              <a:buAutoNum type="arabicPeriod" startAt="1"/>
              <a:defRPr>
                <a:solidFill>
                  <a:srgbClr val="DCDEE0"/>
                </a:solidFill>
              </a:defRPr>
            </a:pPr>
            <a:r>
              <a:t>코로나 사태 이후 사람들의 주식에 대한 관심 상승</a:t>
            </a:r>
          </a:p>
          <a:p>
            <a:pPr marL="1104900" indent="-1104900" algn="just">
              <a:lnSpc>
                <a:spcPct val="150000"/>
              </a:lnSpc>
              <a:buSzPct val="100000"/>
              <a:buAutoNum type="arabicPeriod" startAt="1"/>
              <a:defRPr>
                <a:solidFill>
                  <a:srgbClr val="DCDEE0"/>
                </a:solidFill>
              </a:defRPr>
            </a:pPr>
            <a:r>
              <a:t>기술적 지표, 기업재무분석 뿐만 아니라 더 정확한 예측에 대한 요구 상승</a:t>
            </a:r>
          </a:p>
          <a:p>
            <a:pPr marL="1104900" indent="-1104900" algn="just">
              <a:lnSpc>
                <a:spcPct val="150000"/>
              </a:lnSpc>
              <a:buSzPct val="100000"/>
              <a:buAutoNum type="arabicPeriod" startAt="1"/>
              <a:defRPr>
                <a:solidFill>
                  <a:srgbClr val="DCDEE0"/>
                </a:solidFill>
              </a:defRPr>
            </a:pPr>
            <a:r>
              <a:t>경제지표, 뉴스를 활용한 주가의 위험성 예측 제안</a:t>
            </a:r>
          </a:p>
        </p:txBody>
      </p:sp>
      <p:sp>
        <p:nvSpPr>
          <p:cNvPr id="147" name="선"/>
          <p:cNvSpPr/>
          <p:nvPr/>
        </p:nvSpPr>
        <p:spPr>
          <a:xfrm>
            <a:off x="561688" y="1778125"/>
            <a:ext cx="7529491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48" name="ㅎㅎ.jpg" descr="ㅎㅎ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60" y="7290851"/>
            <a:ext cx="11258500" cy="21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ㅋ.jpg" descr="ㅋ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418" y="9769019"/>
            <a:ext cx="11492984" cy="206328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&lt;주식관심 상승 기사들&gt;"/>
          <p:cNvSpPr txBox="1"/>
          <p:nvPr/>
        </p:nvSpPr>
        <p:spPr>
          <a:xfrm>
            <a:off x="4129199" y="6361074"/>
            <a:ext cx="3749422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&lt;주식관심 상승 기사들&gt;</a:t>
            </a:r>
          </a:p>
        </p:txBody>
      </p:sp>
      <p:graphicFrame>
        <p:nvGraphicFramePr>
          <p:cNvPr id="151" name="대화식 막대 차트"/>
          <p:cNvGraphicFramePr/>
          <p:nvPr/>
        </p:nvGraphicFramePr>
        <p:xfrm>
          <a:off x="11821074" y="6782677"/>
          <a:ext cx="11464644" cy="612689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152" name="출처: 개인의 금융투자 실태 분석 보고서…"/>
          <p:cNvSpPr/>
          <p:nvPr/>
        </p:nvSpPr>
        <p:spPr>
          <a:xfrm>
            <a:off x="14551826" y="13011168"/>
            <a:ext cx="8367420" cy="74803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2000"/>
            </a:pPr>
            <a:r>
              <a:t>출처: 개인의 금융투자 실태 분석 보고서</a:t>
            </a:r>
          </a:p>
          <a:p>
            <a:pPr>
              <a:defRPr sz="2000"/>
            </a:pPr>
            <a:r>
              <a:t>(금융투자협회, 자본투자연구원)</a:t>
            </a:r>
          </a:p>
        </p:txBody>
      </p:sp>
      <p:sp>
        <p:nvSpPr>
          <p:cNvPr id="153" name="&lt;주가예측 요인 중요도 조사&gt;"/>
          <p:cNvSpPr txBox="1"/>
          <p:nvPr/>
        </p:nvSpPr>
        <p:spPr>
          <a:xfrm>
            <a:off x="16478301" y="6361074"/>
            <a:ext cx="4514470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&lt;주가예측 요인 중요도 조사&gt;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2.선행연구"/>
          <p:cNvSpPr txBox="1"/>
          <p:nvPr>
            <p:ph type="title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DCDEE0"/>
                </a:solidFill>
              </a:defRPr>
            </a:lvl1pPr>
          </a:lstStyle>
          <a:p>
            <a:pPr/>
            <a:r>
              <a:t>2.선행연구</a:t>
            </a:r>
          </a:p>
        </p:txBody>
      </p:sp>
      <p:sp>
        <p:nvSpPr>
          <p:cNvPr id="156" name="선"/>
          <p:cNvSpPr/>
          <p:nvPr/>
        </p:nvSpPr>
        <p:spPr>
          <a:xfrm>
            <a:off x="561688" y="1778125"/>
            <a:ext cx="4895028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57" name="텍스트마이닝과 환율데이터를 활용한 주가의 위험성 예측에 관한 연구"/>
          <p:cNvSpPr/>
          <p:nvPr/>
        </p:nvSpPr>
        <p:spPr>
          <a:xfrm>
            <a:off x="447130" y="2423520"/>
            <a:ext cx="10959481" cy="1270001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</a:defRPr>
            </a:lvl1pPr>
          </a:lstStyle>
          <a:p>
            <a:pPr/>
            <a:r>
              <a:t>텍스트마이닝과 환율데이터를 활용한 주가의 위험성 예측에 관한 연구</a:t>
            </a:r>
          </a:p>
        </p:txBody>
      </p:sp>
      <p:sp>
        <p:nvSpPr>
          <p:cNvPr id="158" name="온라인 뉴스 및 거시경제 변수를 활용한 주가예측"/>
          <p:cNvSpPr/>
          <p:nvPr/>
        </p:nvSpPr>
        <p:spPr>
          <a:xfrm>
            <a:off x="12405420" y="2423520"/>
            <a:ext cx="10959481" cy="1270001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</a:defRPr>
            </a:lvl1pPr>
          </a:lstStyle>
          <a:p>
            <a:pPr/>
            <a:r>
              <a:t>온라인 뉴스 및 거시경제 변수를 활용한 주가예측</a:t>
            </a:r>
          </a:p>
        </p:txBody>
      </p:sp>
      <p:sp>
        <p:nvSpPr>
          <p:cNvPr id="159" name="선"/>
          <p:cNvSpPr/>
          <p:nvPr/>
        </p:nvSpPr>
        <p:spPr>
          <a:xfrm flipV="1">
            <a:off x="11906015" y="2560716"/>
            <a:ext cx="1" cy="10728168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aphicFrame>
        <p:nvGraphicFramePr>
          <p:cNvPr id="160" name="표 1"/>
          <p:cNvGraphicFramePr/>
          <p:nvPr/>
        </p:nvGraphicFramePr>
        <p:xfrm>
          <a:off x="655590" y="4650717"/>
          <a:ext cx="10751021" cy="8039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10751020"/>
              </a:tblGrid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연구목적 : 향후 주식시장의 장,단기적 침체기를 효율적으로 예측할 수있는 방법 제시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차별점 : 최근 한국 주가-환율 상관관계가 높아진 점에 착안하여 전통적인 주가예측기법인 뉴스 텍스트마이닝에 환율데이터 변수 추가접목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대상기간 : 2002 ~ 2010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대상데이터 : KOSPI지수(krx)  /  네이버 뉴스 기사(네이버API)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연구방법 : SVM, 유전자 알고리즘, bag of words, TF-IDF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" name="변태우, 이성우, 김재광, 이지형 2011"/>
          <p:cNvSpPr txBox="1"/>
          <p:nvPr/>
        </p:nvSpPr>
        <p:spPr>
          <a:xfrm>
            <a:off x="3097945" y="3881671"/>
            <a:ext cx="5657851" cy="580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DCDEE0"/>
                </a:solidFill>
              </a:defRPr>
            </a:lvl1pPr>
          </a:lstStyle>
          <a:p>
            <a:pPr/>
            <a:r>
              <a:t>변태우, 이성우, 김재광, 이지형 2011</a:t>
            </a:r>
          </a:p>
        </p:txBody>
      </p:sp>
      <p:sp>
        <p:nvSpPr>
          <p:cNvPr id="162" name="성노윤, 남기환 2017"/>
          <p:cNvSpPr txBox="1"/>
          <p:nvPr/>
        </p:nvSpPr>
        <p:spPr>
          <a:xfrm>
            <a:off x="16569382" y="3881671"/>
            <a:ext cx="3256789" cy="580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DCDEE0"/>
                </a:solidFill>
              </a:defRPr>
            </a:lvl1pPr>
          </a:lstStyle>
          <a:p>
            <a:pPr/>
            <a:r>
              <a:t>성노윤, 남기환 2017</a:t>
            </a:r>
          </a:p>
        </p:txBody>
      </p:sp>
      <p:graphicFrame>
        <p:nvGraphicFramePr>
          <p:cNvPr id="163" name="표 1-1"/>
          <p:cNvGraphicFramePr/>
          <p:nvPr/>
        </p:nvGraphicFramePr>
        <p:xfrm>
          <a:off x="12822265" y="4650718"/>
          <a:ext cx="10751021" cy="8039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10751020"/>
              </a:tblGrid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연구목적 : 주식 시장에 영향을 미치는 외부의 정보를 모두 고려하여 서로 다른 정보들을 딥러닝 알고리즘을 통해 통합하여 예측방법 제시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차별점 : 뉴스 전처리 과정후 Word2Vec 모형으로 벡터화 시킨후, 거시 경제 지표와 함께 LSTM으로 예측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대상기간 : 2014 ~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대상데이터 : 주가, 지수, 금값, 환율 일별데이터(Wisefn에서 제공하는 Quantiwise)  /  뉴스제목,날짜,기사종류리스트(New York Times API)  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607820">
                <a:tc>
                  <a:txBody>
                    <a:bodyPr/>
                    <a:lstStyle/>
                    <a:p>
                      <a:pPr algn="just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연구방법 : Word2Vec , LSTM, 롤링 윈도우, SVM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3.타임테이블"/>
          <p:cNvSpPr txBox="1"/>
          <p:nvPr>
            <p:ph type="title"/>
          </p:nvPr>
        </p:nvSpPr>
        <p:spPr>
          <a:xfrm>
            <a:off x="430541" y="55516"/>
            <a:ext cx="5065699" cy="1777409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DCDEE0"/>
                </a:solidFill>
              </a:defRPr>
            </a:lvl1pPr>
          </a:lstStyle>
          <a:p>
            <a:pPr/>
            <a:r>
              <a:t>3.타임테이블</a:t>
            </a:r>
          </a:p>
        </p:txBody>
      </p:sp>
      <p:sp>
        <p:nvSpPr>
          <p:cNvPr id="166" name="선"/>
          <p:cNvSpPr/>
          <p:nvPr/>
        </p:nvSpPr>
        <p:spPr>
          <a:xfrm>
            <a:off x="561688" y="1778125"/>
            <a:ext cx="5437375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aphicFrame>
        <p:nvGraphicFramePr>
          <p:cNvPr id="167" name="표 1"/>
          <p:cNvGraphicFramePr/>
          <p:nvPr/>
        </p:nvGraphicFramePr>
        <p:xfrm>
          <a:off x="1473200" y="2566600"/>
          <a:ext cx="21437600" cy="83502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3062514"/>
                <a:gridCol w="3062514"/>
                <a:gridCol w="3062514"/>
                <a:gridCol w="3062514"/>
                <a:gridCol w="3062514"/>
                <a:gridCol w="3062514"/>
                <a:gridCol w="3062514"/>
              </a:tblGrid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월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화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수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목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금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토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917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383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" name="프로젝트 기간 :  06.08 ~07.05"/>
          <p:cNvSpPr txBox="1"/>
          <p:nvPr/>
        </p:nvSpPr>
        <p:spPr>
          <a:xfrm>
            <a:off x="635379" y="1897789"/>
            <a:ext cx="4862323" cy="58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000">
                <a:solidFill>
                  <a:srgbClr val="DCDEE0"/>
                </a:solidFill>
              </a:defRPr>
            </a:lvl1pPr>
          </a:lstStyle>
          <a:p>
            <a:pPr/>
            <a:r>
              <a:t>프로젝트 기간 :  06.08 ~07.05</a:t>
            </a:r>
          </a:p>
        </p:txBody>
      </p:sp>
      <p:sp>
        <p:nvSpPr>
          <p:cNvPr id="169" name="1"/>
          <p:cNvSpPr txBox="1"/>
          <p:nvPr/>
        </p:nvSpPr>
        <p:spPr>
          <a:xfrm>
            <a:off x="21695962" y="8820336"/>
            <a:ext cx="3261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0" name="7"/>
          <p:cNvSpPr txBox="1"/>
          <p:nvPr/>
        </p:nvSpPr>
        <p:spPr>
          <a:xfrm>
            <a:off x="20043459" y="8439062"/>
            <a:ext cx="3261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71" name="선"/>
          <p:cNvSpPr/>
          <p:nvPr/>
        </p:nvSpPr>
        <p:spPr>
          <a:xfrm flipV="1">
            <a:off x="19853331" y="8111185"/>
            <a:ext cx="3047250" cy="137774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72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24" y="5318468"/>
            <a:ext cx="12337647" cy="563575"/>
          </a:xfrm>
          <a:prstGeom prst="rect">
            <a:avLst/>
          </a:prstGeom>
        </p:spPr>
      </p:pic>
      <p:pic>
        <p:nvPicPr>
          <p:cNvPr id="174" name="선 선" descr="선 선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9381" y="4121806"/>
            <a:ext cx="9325681" cy="127001"/>
          </a:xfrm>
          <a:prstGeom prst="rect">
            <a:avLst/>
          </a:prstGeom>
        </p:spPr>
      </p:pic>
      <p:pic>
        <p:nvPicPr>
          <p:cNvPr id="176" name="선 선" descr="선 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60711" y="5524055"/>
            <a:ext cx="9325682" cy="127001"/>
          </a:xfrm>
          <a:prstGeom prst="rect">
            <a:avLst/>
          </a:prstGeom>
        </p:spPr>
      </p:pic>
      <p:pic>
        <p:nvPicPr>
          <p:cNvPr id="178" name="선 선" descr="선 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9324" y="6733417"/>
            <a:ext cx="12337647" cy="563574"/>
          </a:xfrm>
          <a:prstGeom prst="rect">
            <a:avLst/>
          </a:prstGeom>
        </p:spPr>
      </p:pic>
      <p:pic>
        <p:nvPicPr>
          <p:cNvPr id="180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60711" y="6951703"/>
            <a:ext cx="9325682" cy="127001"/>
          </a:xfrm>
          <a:prstGeom prst="rect">
            <a:avLst/>
          </a:prstGeom>
        </p:spPr>
      </p:pic>
      <p:pic>
        <p:nvPicPr>
          <p:cNvPr id="182" name="선 선" descr="선 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42024" y="8093775"/>
            <a:ext cx="12337647" cy="563575"/>
          </a:xfrm>
          <a:prstGeom prst="rect">
            <a:avLst/>
          </a:prstGeom>
        </p:spPr>
      </p:pic>
      <p:pic>
        <p:nvPicPr>
          <p:cNvPr id="184" name="선 선" descr="선 선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760711" y="8312063"/>
            <a:ext cx="9325682" cy="127001"/>
          </a:xfrm>
          <a:prstGeom prst="rect">
            <a:avLst/>
          </a:prstGeom>
        </p:spPr>
      </p:pic>
      <p:pic>
        <p:nvPicPr>
          <p:cNvPr id="186" name="선 선" descr="선 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9324" y="9456485"/>
            <a:ext cx="9394970" cy="563575"/>
          </a:xfrm>
          <a:prstGeom prst="rect">
            <a:avLst/>
          </a:prstGeom>
        </p:spPr>
      </p:pic>
      <p:pic>
        <p:nvPicPr>
          <p:cNvPr id="188" name="선 선" descr="선 선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130518" y="2124738"/>
            <a:ext cx="1541669" cy="127001"/>
          </a:xfrm>
          <a:prstGeom prst="rect">
            <a:avLst/>
          </a:prstGeom>
        </p:spPr>
      </p:pic>
      <p:sp>
        <p:nvSpPr>
          <p:cNvPr id="190" name="기획 및 논문 조사"/>
          <p:cNvSpPr txBox="1"/>
          <p:nvPr/>
        </p:nvSpPr>
        <p:spPr>
          <a:xfrm>
            <a:off x="7790075" y="1937731"/>
            <a:ext cx="2301559" cy="501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500">
                <a:solidFill>
                  <a:srgbClr val="DCDEE0"/>
                </a:solidFill>
              </a:defRPr>
            </a:lvl1pPr>
          </a:lstStyle>
          <a:p>
            <a:pPr/>
            <a:r>
              <a:t>기획 및 논문 조사</a:t>
            </a:r>
          </a:p>
        </p:txBody>
      </p:sp>
      <p:pic>
        <p:nvPicPr>
          <p:cNvPr id="191" name="선 선" descr="선 선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094974" y="2124738"/>
            <a:ext cx="1541669" cy="127001"/>
          </a:xfrm>
          <a:prstGeom prst="rect">
            <a:avLst/>
          </a:prstGeom>
        </p:spPr>
      </p:pic>
      <p:sp>
        <p:nvSpPr>
          <p:cNvPr id="193" name="데이터 모델링"/>
          <p:cNvSpPr txBox="1"/>
          <p:nvPr/>
        </p:nvSpPr>
        <p:spPr>
          <a:xfrm>
            <a:off x="16736575" y="1937731"/>
            <a:ext cx="1850391" cy="501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500">
                <a:solidFill>
                  <a:srgbClr val="DCDEE0"/>
                </a:solidFill>
              </a:defRPr>
            </a:lvl1pPr>
          </a:lstStyle>
          <a:p>
            <a:pPr/>
            <a:r>
              <a:t>데이터 모델링</a:t>
            </a:r>
          </a:p>
        </p:txBody>
      </p:sp>
      <p:pic>
        <p:nvPicPr>
          <p:cNvPr id="194" name="선 선" descr="선 선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686896" y="2124738"/>
            <a:ext cx="1480048" cy="127001"/>
          </a:xfrm>
          <a:prstGeom prst="rect">
            <a:avLst/>
          </a:prstGeom>
        </p:spPr>
      </p:pic>
      <p:sp>
        <p:nvSpPr>
          <p:cNvPr id="196" name="모델 평가및 발표준비"/>
          <p:cNvSpPr txBox="1"/>
          <p:nvPr/>
        </p:nvSpPr>
        <p:spPr>
          <a:xfrm>
            <a:off x="20193401" y="1937731"/>
            <a:ext cx="2762569" cy="501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500">
                <a:solidFill>
                  <a:srgbClr val="DCDEE0"/>
                </a:solidFill>
              </a:defRPr>
            </a:lvl1pPr>
          </a:lstStyle>
          <a:p>
            <a:pPr/>
            <a:r>
              <a:t>모델 평가및 발표준비</a:t>
            </a:r>
          </a:p>
        </p:txBody>
      </p:sp>
      <p:pic>
        <p:nvPicPr>
          <p:cNvPr id="197" name="선 선" descr="선 선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336425" y="2124738"/>
            <a:ext cx="1625099" cy="127001"/>
          </a:xfrm>
          <a:prstGeom prst="rect">
            <a:avLst/>
          </a:prstGeom>
        </p:spPr>
      </p:pic>
      <p:sp>
        <p:nvSpPr>
          <p:cNvPr id="199" name="데이터수집 및 전처리"/>
          <p:cNvSpPr txBox="1"/>
          <p:nvPr/>
        </p:nvSpPr>
        <p:spPr>
          <a:xfrm>
            <a:off x="12059500" y="1937731"/>
            <a:ext cx="2762568" cy="501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500">
                <a:solidFill>
                  <a:srgbClr val="DCDEE0"/>
                </a:solidFill>
              </a:defRPr>
            </a:lvl1pPr>
          </a:lstStyle>
          <a:p>
            <a:pPr/>
            <a:r>
              <a:t>데이터수집 및 전처리</a:t>
            </a:r>
          </a:p>
        </p:txBody>
      </p:sp>
      <p:sp>
        <p:nvSpPr>
          <p:cNvPr id="200" name="직사각형"/>
          <p:cNvSpPr/>
          <p:nvPr/>
        </p:nvSpPr>
        <p:spPr>
          <a:xfrm>
            <a:off x="6002252" y="1911412"/>
            <a:ext cx="17096437" cy="553652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3.워크플로"/>
          <p:cNvSpPr txBox="1"/>
          <p:nvPr>
            <p:ph type="title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DCDEE0"/>
                </a:solidFill>
              </a:defRPr>
            </a:lvl1pPr>
          </a:lstStyle>
          <a:p>
            <a:pPr/>
            <a:r>
              <a:t>3.워크플로</a:t>
            </a:r>
          </a:p>
        </p:txBody>
      </p:sp>
      <p:sp>
        <p:nvSpPr>
          <p:cNvPr id="203" name="선"/>
          <p:cNvSpPr/>
          <p:nvPr/>
        </p:nvSpPr>
        <p:spPr>
          <a:xfrm>
            <a:off x="561688" y="1778125"/>
            <a:ext cx="4491555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pSp>
        <p:nvGrpSpPr>
          <p:cNvPr id="206" name="01.…"/>
          <p:cNvGrpSpPr/>
          <p:nvPr/>
        </p:nvGrpSpPr>
        <p:grpSpPr>
          <a:xfrm>
            <a:off x="3012572" y="3873248"/>
            <a:ext cx="4030400" cy="2286002"/>
            <a:chOff x="0" y="0"/>
            <a:chExt cx="4030398" cy="2286000"/>
          </a:xfrm>
        </p:grpSpPr>
        <p:sp>
          <p:nvSpPr>
            <p:cNvPr id="204" name="직사각형"/>
            <p:cNvSpPr/>
            <p:nvPr/>
          </p:nvSpPr>
          <p:spPr>
            <a:xfrm>
              <a:off x="0" y="0"/>
              <a:ext cx="4030399" cy="2286001"/>
            </a:xfrm>
            <a:prstGeom prst="rect">
              <a:avLst/>
            </a:prstGeom>
            <a:solidFill>
              <a:srgbClr val="53585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cap="all" sz="4000">
                  <a:effectLst/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</a:p>
          </p:txBody>
        </p:sp>
        <p:sp>
          <p:nvSpPr>
            <p:cNvPr id="205" name="01.…"/>
            <p:cNvSpPr txBox="1"/>
            <p:nvPr/>
          </p:nvSpPr>
          <p:spPr>
            <a:xfrm>
              <a:off x="6350" y="76200"/>
              <a:ext cx="4017699" cy="213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01.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Data 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set</a:t>
              </a:r>
            </a:p>
          </p:txBody>
        </p:sp>
      </p:grpSp>
      <p:grpSp>
        <p:nvGrpSpPr>
          <p:cNvPr id="209" name="01.…"/>
          <p:cNvGrpSpPr/>
          <p:nvPr/>
        </p:nvGrpSpPr>
        <p:grpSpPr>
          <a:xfrm>
            <a:off x="9752590" y="3825153"/>
            <a:ext cx="4030400" cy="2286002"/>
            <a:chOff x="0" y="0"/>
            <a:chExt cx="4030398" cy="2286000"/>
          </a:xfrm>
        </p:grpSpPr>
        <p:sp>
          <p:nvSpPr>
            <p:cNvPr id="207" name="직사각형"/>
            <p:cNvSpPr/>
            <p:nvPr/>
          </p:nvSpPr>
          <p:spPr>
            <a:xfrm>
              <a:off x="0" y="0"/>
              <a:ext cx="4030399" cy="2286001"/>
            </a:xfrm>
            <a:prstGeom prst="rect">
              <a:avLst/>
            </a:prstGeom>
            <a:solidFill>
              <a:srgbClr val="A6AAA9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cap="all" sz="4000">
                  <a:effectLst/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</a:p>
          </p:txBody>
        </p:sp>
        <p:sp>
          <p:nvSpPr>
            <p:cNvPr id="208" name="02.…"/>
            <p:cNvSpPr txBox="1"/>
            <p:nvPr/>
          </p:nvSpPr>
          <p:spPr>
            <a:xfrm>
              <a:off x="6350" y="76200"/>
              <a:ext cx="4017699" cy="213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02.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Data 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전처리</a:t>
              </a:r>
            </a:p>
          </p:txBody>
        </p:sp>
      </p:grpSp>
      <p:grpSp>
        <p:nvGrpSpPr>
          <p:cNvPr id="212" name="01.…"/>
          <p:cNvGrpSpPr/>
          <p:nvPr/>
        </p:nvGrpSpPr>
        <p:grpSpPr>
          <a:xfrm>
            <a:off x="16304195" y="3873248"/>
            <a:ext cx="4030400" cy="2286002"/>
            <a:chOff x="0" y="0"/>
            <a:chExt cx="4030398" cy="2286000"/>
          </a:xfrm>
        </p:grpSpPr>
        <p:sp>
          <p:nvSpPr>
            <p:cNvPr id="210" name="직사각형"/>
            <p:cNvSpPr/>
            <p:nvPr/>
          </p:nvSpPr>
          <p:spPr>
            <a:xfrm>
              <a:off x="0" y="0"/>
              <a:ext cx="4030399" cy="2286001"/>
            </a:xfrm>
            <a:prstGeom prst="rect">
              <a:avLst/>
            </a:prstGeom>
            <a:solidFill>
              <a:srgbClr val="53585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cap="all" sz="4000">
                  <a:effectLst/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</a:p>
          </p:txBody>
        </p:sp>
        <p:sp>
          <p:nvSpPr>
            <p:cNvPr id="211" name="03.…"/>
            <p:cNvSpPr txBox="1"/>
            <p:nvPr/>
          </p:nvSpPr>
          <p:spPr>
            <a:xfrm>
              <a:off x="6350" y="76200"/>
              <a:ext cx="4017699" cy="213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03.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Data </a:t>
              </a:r>
            </a:p>
            <a:p>
              <a:pPr>
                <a:defRPr b="1" cap="all" sz="3500">
                  <a:effectLst/>
                  <a:latin typeface="나눔명조"/>
                  <a:ea typeface="나눔명조"/>
                  <a:cs typeface="나눔명조"/>
                  <a:sym typeface="나눔명조"/>
                </a:defRPr>
              </a:pPr>
              <a:r>
                <a:t>모델링</a:t>
              </a:r>
            </a:p>
          </p:txBody>
        </p:sp>
      </p:grpSp>
      <p:sp>
        <p:nvSpPr>
          <p:cNvPr id="213" name="연결재무제표를 기준으로 결측치 개별재무제표로 대체…"/>
          <p:cNvSpPr txBox="1"/>
          <p:nvPr/>
        </p:nvSpPr>
        <p:spPr>
          <a:xfrm>
            <a:off x="3005933" y="6514611"/>
            <a:ext cx="4420502" cy="2475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데이터 수집처 : 네이버API, ECOS한국은행, KRX</a:t>
            </a:r>
          </a:p>
          <a:p>
            <a:pPr algn="l"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대상기간 : 2011 ~2019</a:t>
            </a:r>
          </a:p>
        </p:txBody>
      </p:sp>
      <p:sp>
        <p:nvSpPr>
          <p:cNvPr id="214" name="연결재무제표를 기준으로 결측치 개별재무제표로 대체…"/>
          <p:cNvSpPr txBox="1"/>
          <p:nvPr/>
        </p:nvSpPr>
        <p:spPr>
          <a:xfrm>
            <a:off x="9557539" y="6460166"/>
            <a:ext cx="4420502" cy="473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EDA</a:t>
            </a:r>
          </a:p>
          <a:p>
            <a:pPr algn="l"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결측치제거</a:t>
            </a:r>
          </a:p>
          <a:p>
            <a:pPr algn="l"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이상치제거(윈저라이징)</a:t>
            </a:r>
          </a:p>
          <a:p>
            <a:pPr algn="l"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스케일링(minmax, standard)</a:t>
            </a:r>
          </a:p>
          <a:p>
            <a:pPr algn="l"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리셈플링</a:t>
            </a:r>
          </a:p>
        </p:txBody>
      </p:sp>
      <p:sp>
        <p:nvSpPr>
          <p:cNvPr id="215" name="연결재무제표를 기준으로 결측치 개별재무제표로 대체…"/>
          <p:cNvSpPr txBox="1"/>
          <p:nvPr/>
        </p:nvSpPr>
        <p:spPr>
          <a:xfrm>
            <a:off x="16109145" y="6508261"/>
            <a:ext cx="4420502" cy="2509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하락 예측 단어 모델 </a:t>
            </a:r>
            <a:r>
              <a:rPr sz="2700"/>
              <a:t>(m1)</a:t>
            </a: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</a:p>
          <a:p>
            <a:pPr marL="613833" indent="-613833" algn="l">
              <a:buSzPct val="30000"/>
              <a:buBlip>
                <a:blip r:embed="rId2"/>
              </a:buBlip>
              <a:defRPr sz="3000"/>
            </a:pPr>
            <a:r>
              <a:t>m1 모델 상위 n개 단어, 경제지표 활용 하락 구간 예측 모델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4.참고문헌"/>
          <p:cNvSpPr txBox="1"/>
          <p:nvPr>
            <p:ph type="title"/>
          </p:nvPr>
        </p:nvSpPr>
        <p:spPr>
          <a:xfrm>
            <a:off x="430541" y="55516"/>
            <a:ext cx="7791784" cy="1777409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DCDEE0"/>
                </a:solidFill>
              </a:defRPr>
            </a:lvl1pPr>
          </a:lstStyle>
          <a:p>
            <a:pPr/>
            <a:r>
              <a:t>4.참고문헌</a:t>
            </a:r>
          </a:p>
        </p:txBody>
      </p:sp>
      <p:sp>
        <p:nvSpPr>
          <p:cNvPr id="218" name="선"/>
          <p:cNvSpPr/>
          <p:nvPr/>
        </p:nvSpPr>
        <p:spPr>
          <a:xfrm>
            <a:off x="561688" y="1778125"/>
            <a:ext cx="4721686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9" name="TextBox 3"/>
          <p:cNvSpPr txBox="1"/>
          <p:nvPr/>
        </p:nvSpPr>
        <p:spPr>
          <a:xfrm>
            <a:off x="1197079" y="2565483"/>
            <a:ext cx="21989841" cy="1002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장주현,김재윤 , KR-FinBERT 뉴스 감성분석을 활용한 KOSPI 주가지수 예측,  2022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유지돈,이익선 , 인터넷 뉴스 콘텐츠 빅데이터를 활용한 종합주가지수 예측,  2018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성노윤,남기환 , 산업군 내 동질성을 고려한 온라인 뉴스 기반 주가예측,  2018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성노윤,남기환, 시스템적인 군집 확인과 뉴스를 이용한 주가 예측, 2019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신영근외 3인, 국내 증시 흐름에 대한 영향 요인 분석</a:t>
            </a:r>
            <a:r>
              <a:t>,</a:t>
            </a:r>
            <a:r>
              <a:t> 2008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김다예, 이영인 , Word2Vec을 활용한 뉴스 기반 주가지수 방향성 예측용 감성 사전 구축</a:t>
            </a:r>
            <a:r>
              <a:t>,</a:t>
            </a:r>
            <a:r>
              <a:t> 2018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성노윤,남기환 , 온라인 뉴스 및 거시경제 변수를 활용한 주가예측</a:t>
            </a:r>
            <a:r>
              <a:t>,</a:t>
            </a:r>
            <a:r>
              <a:t> 2017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변태우외 3인,  텍스트마이닝과 환율데이터를 활용한 주가의 위험성 예측에 관한 연구</a:t>
            </a:r>
            <a:r>
              <a:t>,</a:t>
            </a:r>
            <a:r>
              <a:t> 2011</a:t>
            </a:r>
          </a:p>
          <a:p>
            <a:pPr marL="380999" indent="-380999" algn="just" defTabSz="914400">
              <a:lnSpc>
                <a:spcPct val="200000"/>
              </a:lnSpc>
              <a:buSzPct val="30000"/>
              <a:buBlip>
                <a:blip r:embed="rId2"/>
              </a:buBlip>
              <a:defRPr sz="4000">
                <a:effectLst/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최일지, 구평회, 웹 뉴스 텍스트 마이닝을 이용한 주가 등락 예측</a:t>
            </a:r>
            <a:r>
              <a:t>,</a:t>
            </a:r>
            <a:r>
              <a:t>  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